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63" r:id="rId2"/>
    <p:sldId id="261" r:id="rId3"/>
    <p:sldId id="260" r:id="rId4"/>
    <p:sldId id="262" r:id="rId5"/>
    <p:sldId id="259" r:id="rId6"/>
    <p:sldId id="265" r:id="rId7"/>
    <p:sldId id="264" r:id="rId8"/>
    <p:sldId id="25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4BE88A-7298-4905-B916-D0DD937D2B19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4CCD3B-9FE1-447C-86F9-3F96E6AC7AF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7809A4-BA91-4E72-A9A6-1296E757809A}" type="datetimeFigureOut">
              <a:rPr lang="en-US" smtClean="0"/>
              <a:t>11/18/2011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CDB77C-77BE-4AC8-AD51-5A399D05B2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DB77C-77BE-4AC8-AD51-5A399D05B2B1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DB77C-77BE-4AC8-AD51-5A399D05B2B1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DB77C-77BE-4AC8-AD51-5A399D05B2B1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DB77C-77BE-4AC8-AD51-5A399D05B2B1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DB77C-77BE-4AC8-AD51-5A399D05B2B1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DB77C-77BE-4AC8-AD51-5A399D05B2B1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CDB77C-77BE-4AC8-AD51-5A399D05B2B1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812E-9F88-45B1-A7D2-49E40B3C8B8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C196-57E0-4F84-958E-4B9C538D0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812E-9F88-45B1-A7D2-49E40B3C8B8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C196-57E0-4F84-958E-4B9C538D0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812E-9F88-45B1-A7D2-49E40B3C8B8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C196-57E0-4F84-958E-4B9C538D0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812E-9F88-45B1-A7D2-49E40B3C8B8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C196-57E0-4F84-958E-4B9C538D0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812E-9F88-45B1-A7D2-49E40B3C8B8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C196-57E0-4F84-958E-4B9C538D0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812E-9F88-45B1-A7D2-49E40B3C8B8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C196-57E0-4F84-958E-4B9C538D0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812E-9F88-45B1-A7D2-49E40B3C8B8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C196-57E0-4F84-958E-4B9C538D0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812E-9F88-45B1-A7D2-49E40B3C8B8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C196-57E0-4F84-958E-4B9C538D0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812E-9F88-45B1-A7D2-49E40B3C8B8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C196-57E0-4F84-958E-4B9C538D0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812E-9F88-45B1-A7D2-49E40B3C8B8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C196-57E0-4F84-958E-4B9C538D0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A812E-9F88-45B1-A7D2-49E40B3C8B8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BC196-57E0-4F84-958E-4B9C538D0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A812E-9F88-45B1-A7D2-49E40B3C8B84}" type="datetimeFigureOut">
              <a:rPr lang="en-US" smtClean="0"/>
              <a:pPr/>
              <a:t>11/18/2011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CBC196-57E0-4F84-958E-4B9C538D016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13" Type="http://schemas.openxmlformats.org/officeDocument/2006/relationships/image" Target="../media/image10.jpeg"/><Relationship Id="rId3" Type="http://schemas.openxmlformats.org/officeDocument/2006/relationships/hyperlink" Target="http://en.wikipedia.org/wiki/File:JuergenHabermas.jpg" TargetMode="External"/><Relationship Id="rId7" Type="http://schemas.openxmlformats.org/officeDocument/2006/relationships/image" Target="../media/image4.jpeg"/><Relationship Id="rId12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jpeg"/><Relationship Id="rId11" Type="http://schemas.openxmlformats.org/officeDocument/2006/relationships/image" Target="../media/image8.jpeg"/><Relationship Id="rId5" Type="http://schemas.openxmlformats.org/officeDocument/2006/relationships/image" Target="../media/image2.jpeg"/><Relationship Id="rId10" Type="http://schemas.openxmlformats.org/officeDocument/2006/relationships/image" Target="../media/image7.jpeg"/><Relationship Id="rId4" Type="http://schemas.openxmlformats.org/officeDocument/2006/relationships/image" Target="../media/image1.jpeg"/><Relationship Id="rId9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flickr.com/photos/dougbelshaw/5046693346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gif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Bradley Hand ITC" pitchFamily="66" charset="0"/>
              </a:rPr>
              <a:t>Critical Theorists</a:t>
            </a:r>
            <a:br>
              <a:rPr lang="en-US" b="1" dirty="0" smtClean="0">
                <a:latin typeface="Bradley Hand ITC" pitchFamily="66" charset="0"/>
              </a:rPr>
            </a:br>
            <a:r>
              <a:rPr lang="en-US" sz="1600" b="1" dirty="0" smtClean="0">
                <a:latin typeface="Bradley Hand ITC" pitchFamily="66" charset="0"/>
              </a:rPr>
              <a:t>and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latin typeface="Bradley Hand ITC" pitchFamily="66" charset="0"/>
              </a:rPr>
              <a:t> Philosophers</a:t>
            </a:r>
            <a:endParaRPr lang="en-US" b="1" dirty="0">
              <a:latin typeface="Bradley Hand ITC" pitchFamily="66" charset="0"/>
            </a:endParaRPr>
          </a:p>
        </p:txBody>
      </p:sp>
      <p:pic>
        <p:nvPicPr>
          <p:cNvPr id="1026" name="Picture 2" descr="external image 200px-JuergenHaberma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1828800"/>
            <a:ext cx="2005263" cy="1524000"/>
          </a:xfrm>
          <a:prstGeom prst="rect">
            <a:avLst/>
          </a:prstGeom>
          <a:noFill/>
        </p:spPr>
      </p:pic>
      <p:pic>
        <p:nvPicPr>
          <p:cNvPr id="1028" name="Picture 4" descr="external image images?q=tbn:ANd9GcTn_3DWTetWasYn4wj5ppd93ZQB0CyFR7a9sVnVWZSNc1liPHJiDQ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" y="762000"/>
            <a:ext cx="1515978" cy="2133600"/>
          </a:xfrm>
          <a:prstGeom prst="rect">
            <a:avLst/>
          </a:prstGeom>
          <a:noFill/>
        </p:spPr>
      </p:pic>
      <p:pic>
        <p:nvPicPr>
          <p:cNvPr id="1030" name="Picture 6" descr="external image images?q=tbn:ANd9GcQMs549gdcLJOtFkGReC8pphgBPyvcdaiqmvFjgZ57XTfYdKwAEEA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81200" y="1981200"/>
            <a:ext cx="1524000" cy="2076450"/>
          </a:xfrm>
          <a:prstGeom prst="rect">
            <a:avLst/>
          </a:prstGeom>
          <a:noFill/>
        </p:spPr>
      </p:pic>
      <p:pic>
        <p:nvPicPr>
          <p:cNvPr id="1032" name="Picture 8" descr="external image uewb_04_img023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00200" y="4572000"/>
            <a:ext cx="1752600" cy="2152316"/>
          </a:xfrm>
          <a:prstGeom prst="rect">
            <a:avLst/>
          </a:prstGeom>
          <a:noFill/>
        </p:spPr>
      </p:pic>
      <p:pic>
        <p:nvPicPr>
          <p:cNvPr id="1034" name="Picture 10" descr="external image images?q=tbn:ANd9GcR52z7pkyUAVngYcTVOPGtRdCrgZIjITE-QBfh3JnieUVBUJb7XSMWS4b6ZMA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3429000"/>
            <a:ext cx="1143000" cy="1524001"/>
          </a:xfrm>
          <a:prstGeom prst="rect">
            <a:avLst/>
          </a:prstGeom>
          <a:noFill/>
        </p:spPr>
      </p:pic>
      <p:pic>
        <p:nvPicPr>
          <p:cNvPr id="1036" name="Picture 12" descr="external image paulo_freire.jpg"/>
          <p:cNvPicPr>
            <a:picLocks noChangeAspect="1" noChangeArrowheads="1"/>
          </p:cNvPicPr>
          <p:nvPr/>
        </p:nvPicPr>
        <p:blipFill>
          <a:blip r:embed="rId9" cstate="print"/>
          <a:srcRect l="7599" t="2526" r="10132"/>
          <a:stretch>
            <a:fillRect/>
          </a:stretch>
        </p:blipFill>
        <p:spPr bwMode="auto">
          <a:xfrm>
            <a:off x="3962400" y="3352800"/>
            <a:ext cx="2039803" cy="2423160"/>
          </a:xfrm>
          <a:prstGeom prst="rect">
            <a:avLst/>
          </a:prstGeom>
          <a:noFill/>
        </p:spPr>
      </p:pic>
      <p:pic>
        <p:nvPicPr>
          <p:cNvPr id="1038" name="Picture 14" descr="external image images?q=tbn:ANd9GcQV8Z8tzapph8f0iBZF9Gg5jwLrSMM6GcGQ5ATvqENwoO7swM1-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086600" y="533400"/>
            <a:ext cx="1905000" cy="1525518"/>
          </a:xfrm>
          <a:prstGeom prst="rect">
            <a:avLst/>
          </a:prstGeom>
          <a:noFill/>
        </p:spPr>
      </p:pic>
      <p:pic>
        <p:nvPicPr>
          <p:cNvPr id="1040" name="Picture 16" descr="external image jonathan_kozol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536406" y="3657600"/>
            <a:ext cx="1607594" cy="1905000"/>
          </a:xfrm>
          <a:prstGeom prst="rect">
            <a:avLst/>
          </a:prstGeom>
          <a:noFill/>
        </p:spPr>
      </p:pic>
      <p:pic>
        <p:nvPicPr>
          <p:cNvPr id="1042" name="Picture 18" descr="UCLA Education Professor Peter L. McLaren Honored With Chair and Foundation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324600" y="2057400"/>
            <a:ext cx="1676400" cy="1676400"/>
          </a:xfrm>
          <a:prstGeom prst="rect">
            <a:avLst/>
          </a:prstGeom>
          <a:noFill/>
        </p:spPr>
      </p:pic>
      <p:pic>
        <p:nvPicPr>
          <p:cNvPr id="1044" name="Picture 20" descr="darder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172200" y="5334000"/>
            <a:ext cx="1616832" cy="152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533400"/>
            <a:ext cx="7416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1676400" y="6172200"/>
            <a:ext cx="586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 smtClean="0">
                <a:hlinkClick r:id="rId4"/>
              </a:rPr>
              <a:t>http://www.flickr.com/photos/dougbelshaw/5046693346</a:t>
            </a:r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Bradley Hand ITC" pitchFamily="66" charset="0"/>
              </a:rPr>
              <a:t>3 Kinds of Knowledge</a:t>
            </a:r>
            <a:endParaRPr lang="en-US" b="1" dirty="0">
              <a:latin typeface="Bradley Hand ITC" pitchFamily="66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en-US" b="1" i="1" dirty="0" smtClean="0">
              <a:latin typeface="Bradley Hand ITC" pitchFamily="66" charset="0"/>
            </a:endParaRPr>
          </a:p>
          <a:p>
            <a:r>
              <a:rPr lang="en-US" b="1" i="1" dirty="0" smtClean="0">
                <a:latin typeface="Bradley Hand ITC" pitchFamily="66" charset="0"/>
              </a:rPr>
              <a:t>Technical </a:t>
            </a:r>
            <a:r>
              <a:rPr lang="en-US" b="1" i="1" dirty="0" smtClean="0">
                <a:latin typeface="Bradley Hand ITC" pitchFamily="66" charset="0"/>
              </a:rPr>
              <a:t>knowledge </a:t>
            </a:r>
            <a:r>
              <a:rPr lang="en-US" dirty="0" smtClean="0">
                <a:latin typeface="Bradley Hand ITC" pitchFamily="66" charset="0"/>
              </a:rPr>
              <a:t>– </a:t>
            </a:r>
          </a:p>
          <a:p>
            <a:pPr>
              <a:buNone/>
            </a:pPr>
            <a:r>
              <a:rPr lang="en-US" dirty="0" smtClean="0">
                <a:latin typeface="Bradley Hand ITC" pitchFamily="66" charset="0"/>
              </a:rPr>
              <a:t> </a:t>
            </a:r>
            <a:r>
              <a:rPr lang="en-US" dirty="0" smtClean="0">
                <a:latin typeface="Bradley Hand ITC" pitchFamily="66" charset="0"/>
              </a:rPr>
              <a:t>   measured </a:t>
            </a:r>
            <a:r>
              <a:rPr lang="en-US" dirty="0" smtClean="0">
                <a:latin typeface="Bradley Hand ITC" pitchFamily="66" charset="0"/>
              </a:rPr>
              <a:t>and </a:t>
            </a:r>
            <a:r>
              <a:rPr lang="en-US" dirty="0" smtClean="0">
                <a:latin typeface="Bradley Hand ITC" pitchFamily="66" charset="0"/>
              </a:rPr>
              <a:t>quantifiable </a:t>
            </a:r>
            <a:r>
              <a:rPr lang="en-US" dirty="0" smtClean="0">
                <a:latin typeface="Bradley Hand ITC" pitchFamily="66" charset="0"/>
              </a:rPr>
              <a:t>(Doughty, </a:t>
            </a:r>
            <a:r>
              <a:rPr lang="en-US" dirty="0" err="1" smtClean="0">
                <a:latin typeface="Bradley Hand ITC" pitchFamily="66" charset="0"/>
              </a:rPr>
              <a:t>nd</a:t>
            </a:r>
            <a:r>
              <a:rPr lang="en-US" dirty="0" smtClean="0">
                <a:latin typeface="Bradley Hand ITC" pitchFamily="66" charset="0"/>
              </a:rPr>
              <a:t>). </a:t>
            </a:r>
            <a:r>
              <a:rPr lang="en-US" dirty="0" smtClean="0">
                <a:latin typeface="Bradley Hand ITC" pitchFamily="66" charset="0"/>
              </a:rPr>
              <a:t> </a:t>
            </a:r>
          </a:p>
          <a:p>
            <a:pPr>
              <a:buNone/>
            </a:pPr>
            <a:endParaRPr lang="en-US" dirty="0" smtClean="0">
              <a:latin typeface="Bradley Hand ITC" pitchFamily="66" charset="0"/>
            </a:endParaRPr>
          </a:p>
          <a:p>
            <a:r>
              <a:rPr lang="en-US" b="1" i="1" dirty="0" smtClean="0">
                <a:latin typeface="Bradley Hand ITC" pitchFamily="66" charset="0"/>
              </a:rPr>
              <a:t>Practical </a:t>
            </a:r>
            <a:r>
              <a:rPr lang="en-US" b="1" i="1" dirty="0" smtClean="0">
                <a:latin typeface="Bradley Hand ITC" pitchFamily="66" charset="0"/>
              </a:rPr>
              <a:t>knowledge </a:t>
            </a:r>
            <a:r>
              <a:rPr lang="en-US" dirty="0" smtClean="0">
                <a:latin typeface="Bradley Hand ITC" pitchFamily="66" charset="0"/>
              </a:rPr>
              <a:t>– </a:t>
            </a:r>
          </a:p>
          <a:p>
            <a:pPr>
              <a:buNone/>
            </a:pPr>
            <a:r>
              <a:rPr lang="en-US" dirty="0" smtClean="0">
                <a:latin typeface="Bradley Hand ITC" pitchFamily="66" charset="0"/>
              </a:rPr>
              <a:t> </a:t>
            </a:r>
            <a:r>
              <a:rPr lang="en-US" dirty="0" smtClean="0">
                <a:latin typeface="Bradley Hand ITC" pitchFamily="66" charset="0"/>
              </a:rPr>
              <a:t>   characterized </a:t>
            </a:r>
            <a:r>
              <a:rPr lang="en-US" dirty="0" smtClean="0">
                <a:latin typeface="Bradley Hand ITC" pitchFamily="66" charset="0"/>
              </a:rPr>
              <a:t>by people’s ability to understand the social events around them. (Doughty, </a:t>
            </a:r>
            <a:r>
              <a:rPr lang="en-US" dirty="0" err="1" smtClean="0">
                <a:latin typeface="Bradley Hand ITC" pitchFamily="66" charset="0"/>
              </a:rPr>
              <a:t>nd</a:t>
            </a:r>
            <a:r>
              <a:rPr lang="en-US" dirty="0" smtClean="0">
                <a:latin typeface="Bradley Hand ITC" pitchFamily="66" charset="0"/>
              </a:rPr>
              <a:t>) </a:t>
            </a:r>
            <a:endParaRPr lang="en-US" dirty="0" smtClean="0">
              <a:latin typeface="Bradley Hand ITC" pitchFamily="66" charset="0"/>
            </a:endParaRPr>
          </a:p>
          <a:p>
            <a:pPr>
              <a:buNone/>
            </a:pPr>
            <a:endParaRPr lang="en-US" dirty="0" smtClean="0">
              <a:latin typeface="Bradley Hand ITC" pitchFamily="66" charset="0"/>
            </a:endParaRPr>
          </a:p>
          <a:p>
            <a:r>
              <a:rPr lang="en-US" b="1" i="1" dirty="0" err="1" smtClean="0">
                <a:latin typeface="Bradley Hand ITC" pitchFamily="66" charset="0"/>
              </a:rPr>
              <a:t>Emancipatory</a:t>
            </a:r>
            <a:r>
              <a:rPr lang="en-US" b="1" i="1" dirty="0" smtClean="0">
                <a:latin typeface="Bradley Hand ITC" pitchFamily="66" charset="0"/>
              </a:rPr>
              <a:t> </a:t>
            </a:r>
            <a:r>
              <a:rPr lang="en-US" b="1" i="1" dirty="0" smtClean="0">
                <a:latin typeface="Bradley Hand ITC" pitchFamily="66" charset="0"/>
              </a:rPr>
              <a:t>knowledge </a:t>
            </a:r>
            <a:r>
              <a:rPr lang="en-US" dirty="0" smtClean="0">
                <a:latin typeface="Bradley Hand ITC" pitchFamily="66" charset="0"/>
              </a:rPr>
              <a:t>– </a:t>
            </a:r>
          </a:p>
          <a:p>
            <a:pPr>
              <a:buNone/>
            </a:pPr>
            <a:r>
              <a:rPr lang="en-US" dirty="0" smtClean="0">
                <a:latin typeface="Bradley Hand ITC" pitchFamily="66" charset="0"/>
              </a:rPr>
              <a:t> </a:t>
            </a:r>
            <a:r>
              <a:rPr lang="en-US" dirty="0" smtClean="0">
                <a:latin typeface="Bradley Hand ITC" pitchFamily="66" charset="0"/>
              </a:rPr>
              <a:t>   helps </a:t>
            </a:r>
            <a:r>
              <a:rPr lang="en-US" dirty="0" smtClean="0">
                <a:latin typeface="Bradley Hand ITC" pitchFamily="66" charset="0"/>
              </a:rPr>
              <a:t>individuals gain insight into how those in power manipulate through wealth and privilege (Slattery, 2006, p. 234).</a:t>
            </a:r>
            <a:br>
              <a:rPr lang="en-US" dirty="0" smtClean="0">
                <a:latin typeface="Bradley Hand ITC" pitchFamily="66" charset="0"/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i="1" dirty="0" smtClean="0"/>
              <a:t/>
            </a:r>
            <a:br>
              <a:rPr lang="en-US" b="1" i="1" dirty="0" smtClean="0"/>
            </a:br>
            <a:r>
              <a:rPr lang="en-US" b="1" dirty="0" smtClean="0">
                <a:latin typeface="Bradley Hand ITC" pitchFamily="66" charset="0"/>
              </a:rPr>
              <a:t>The </a:t>
            </a:r>
            <a:r>
              <a:rPr lang="en-US" b="1" dirty="0" smtClean="0">
                <a:latin typeface="Bradley Hand ITC" pitchFamily="66" charset="0"/>
              </a:rPr>
              <a:t>Overt-Null-Hidden Curricular Triangle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6" name="Isosceles Triangle 5"/>
          <p:cNvSpPr/>
          <p:nvPr/>
        </p:nvSpPr>
        <p:spPr>
          <a:xfrm>
            <a:off x="1295400" y="1752600"/>
            <a:ext cx="6629400" cy="44196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sz="1200" dirty="0">
              <a:solidFill>
                <a:prstClr val="black"/>
              </a:solidFill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7" name="Rectangle 6"/>
          <p:cNvSpPr/>
          <p:nvPr/>
        </p:nvSpPr>
        <p:spPr>
          <a:xfrm rot="18457306">
            <a:off x="2214276" y="3170853"/>
            <a:ext cx="13069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Aharoni" pitchFamily="2" charset="-79"/>
                <a:cs typeface="Aharoni" pitchFamily="2" charset="-79"/>
              </a:rPr>
              <a:t>OVERT</a:t>
            </a:r>
            <a:endParaRPr lang="en-US" sz="2400" b="1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8" name="Rectangle 7"/>
          <p:cNvSpPr/>
          <p:nvPr/>
        </p:nvSpPr>
        <p:spPr>
          <a:xfrm rot="3185817">
            <a:off x="5711226" y="3180364"/>
            <a:ext cx="9428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NULL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962400" y="6248400"/>
            <a:ext cx="13324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Aharoni" pitchFamily="2" charset="-79"/>
                <a:cs typeface="Aharoni" pitchFamily="2" charset="-79"/>
              </a:rPr>
              <a:t>HIDDEN</a:t>
            </a:r>
            <a:endParaRPr lang="en-US" sz="2400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0" name="Rectangle 9"/>
          <p:cNvSpPr/>
          <p:nvPr/>
        </p:nvSpPr>
        <p:spPr>
          <a:xfrm rot="18388676">
            <a:off x="1674803" y="3490279"/>
            <a:ext cx="33711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parents, school boards, politicians</a:t>
            </a:r>
            <a:endParaRPr lang="en-US" dirty="0">
              <a:latin typeface="Aharoni" pitchFamily="2" charset="-79"/>
              <a:cs typeface="Aharoni" pitchFamily="2" charset="-79"/>
            </a:endParaRPr>
          </a:p>
        </p:txBody>
      </p:sp>
      <p:sp>
        <p:nvSpPr>
          <p:cNvPr id="11" name="Rectangle 10"/>
          <p:cNvSpPr/>
          <p:nvPr/>
        </p:nvSpPr>
        <p:spPr>
          <a:xfrm rot="3227218">
            <a:off x="4213471" y="3450943"/>
            <a:ext cx="30266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time constraints, omissions, </a:t>
            </a:r>
            <a:endParaRPr lang="en-US" dirty="0" smtClean="0"/>
          </a:p>
          <a:p>
            <a:r>
              <a:rPr lang="en-US" dirty="0" smtClean="0"/>
              <a:t>or </a:t>
            </a:r>
            <a:r>
              <a:rPr lang="en-US" dirty="0" smtClean="0"/>
              <a:t>prejudice of the teacher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828800" y="5257800"/>
            <a:ext cx="5791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"incarceration of students in the "semiotics of power" </a:t>
            </a:r>
            <a:endParaRPr lang="en-US" dirty="0" smtClean="0"/>
          </a:p>
          <a:p>
            <a:r>
              <a:rPr lang="en-US" dirty="0" smtClean="0"/>
              <a:t>and </a:t>
            </a:r>
            <a:r>
              <a:rPr lang="en-US" dirty="0" smtClean="0"/>
              <a:t>works against the success of racial minorities, women and the poor" (McLaren, </a:t>
            </a:r>
            <a:r>
              <a:rPr lang="en-US" dirty="0" smtClean="0"/>
              <a:t>1989)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l_fi" descr="http://www.emeraldinsight.com/content_images/fig/0030230408001.pn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752600"/>
            <a:ext cx="5321209" cy="331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2.bp.blogspot.com/-MlCQFaxPuew/TbFSzI_freI/AAAAAAAAAIo/KxZekcHWxTo/s1600/The+Hidden+Curriculum+%252809-Apr-2011%252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52400"/>
            <a:ext cx="4114800" cy="59436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2057400" y="6019800"/>
            <a:ext cx="5562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The+Hidden+Curriculum</a:t>
            </a:r>
            <a:r>
              <a:rPr lang="en-US" dirty="0" smtClean="0"/>
              <a:t>+%</a:t>
            </a:r>
            <a:r>
              <a:rPr lang="en-US" dirty="0" smtClean="0"/>
              <a:t>252809-Apr-2011%2529.png </a:t>
            </a:r>
            <a:r>
              <a:rPr lang="en-US" dirty="0" smtClean="0"/>
              <a:t>roymovrich.blogspot.com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Data\Lisa\C and I Dentith\Democracy\CRT images\harmony_not_hegemony_t_tshirt-p235528418668513084qw5y_152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3810000"/>
            <a:ext cx="2606040" cy="2606040"/>
          </a:xfrm>
          <a:prstGeom prst="rect">
            <a:avLst/>
          </a:prstGeom>
          <a:noFill/>
        </p:spPr>
      </p:pic>
      <p:pic>
        <p:nvPicPr>
          <p:cNvPr id="25604" name="Picture 4" descr="http://a1.mzstatic.com/us/r1000/002/Purple/43/30/8a/mzl.xzdjxabl.320x480-75.jpg"/>
          <p:cNvPicPr>
            <a:picLocks noChangeAspect="1" noChangeArrowheads="1"/>
          </p:cNvPicPr>
          <p:nvPr/>
        </p:nvPicPr>
        <p:blipFill>
          <a:blip r:embed="rId4" cstate="print"/>
          <a:srcRect b="17217"/>
          <a:stretch>
            <a:fillRect/>
          </a:stretch>
        </p:blipFill>
        <p:spPr bwMode="auto">
          <a:xfrm>
            <a:off x="533400" y="152400"/>
            <a:ext cx="2945575" cy="3505200"/>
          </a:xfrm>
          <a:prstGeom prst="rect">
            <a:avLst/>
          </a:prstGeom>
          <a:noFill/>
        </p:spPr>
      </p:pic>
      <p:pic>
        <p:nvPicPr>
          <p:cNvPr id="25606" name="Picture 6" descr="http://www.change.freeuk.com/learning/socthink/socialisation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3810000"/>
            <a:ext cx="4114799" cy="3048000"/>
          </a:xfrm>
          <a:prstGeom prst="rect">
            <a:avLst/>
          </a:prstGeom>
          <a:noFill/>
        </p:spPr>
      </p:pic>
      <p:pic>
        <p:nvPicPr>
          <p:cNvPr id="25608" name="Picture 8" descr="http://www.disputeabout.eu/dwn/1003/26447en_USI_QuestionMark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228600"/>
            <a:ext cx="2962275" cy="2952751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5638800" y="3276600"/>
            <a:ext cx="3273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Get them to think about thinking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“</a:t>
            </a:r>
            <a:r>
              <a:rPr lang="en-US" b="1" dirty="0" smtClean="0">
                <a:latin typeface="Bradley Hand ITC" pitchFamily="66" charset="0"/>
              </a:rPr>
              <a:t>Hidden” and “Null” Curriculum</a:t>
            </a:r>
            <a:r>
              <a:rPr lang="en-US" dirty="0">
                <a:latin typeface="Bradley Hand ITC" pitchFamily="66" charset="0"/>
              </a:rPr>
              <a:t/>
            </a:r>
            <a:br>
              <a:rPr lang="en-US" dirty="0">
                <a:latin typeface="Bradley Hand ITC" pitchFamily="66" charset="0"/>
              </a:rPr>
            </a:br>
            <a:endParaRPr lang="en-US" dirty="0">
              <a:latin typeface="Bradley Hand ITC" pitchFamily="66" charset="0"/>
            </a:endParaRPr>
          </a:p>
        </p:txBody>
      </p:sp>
      <p:pic>
        <p:nvPicPr>
          <p:cNvPr id="21506" name="Picture 2" descr="D:\Data\Lisa\EDU spr 2011\EDU 6223 Spring 2011\CRT images\school_segregation_cartoon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1676400"/>
            <a:ext cx="6333048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136</Words>
  <Application>Microsoft Office PowerPoint</Application>
  <PresentationFormat>On-screen Show (4:3)</PresentationFormat>
  <Paragraphs>31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Critical Theorists and  Philosophers</vt:lpstr>
      <vt:lpstr>Slide 2</vt:lpstr>
      <vt:lpstr>3 Kinds of Knowledge</vt:lpstr>
      <vt:lpstr> The Overt-Null-Hidden Curricular Triangle </vt:lpstr>
      <vt:lpstr>Slide 5</vt:lpstr>
      <vt:lpstr>Slide 6</vt:lpstr>
      <vt:lpstr>Slide 7</vt:lpstr>
      <vt:lpstr> “Hidden” and “Null” Curriculum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Lisa</dc:creator>
  <cp:lastModifiedBy>Home</cp:lastModifiedBy>
  <cp:revision>13</cp:revision>
  <dcterms:created xsi:type="dcterms:W3CDTF">2011-11-10T17:17:25Z</dcterms:created>
  <dcterms:modified xsi:type="dcterms:W3CDTF">2011-11-19T03:54:13Z</dcterms:modified>
</cp:coreProperties>
</file>